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0" r:id="rId2"/>
    <p:sldId id="258" r:id="rId3"/>
    <p:sldId id="261" r:id="rId4"/>
    <p:sldId id="257" r:id="rId5"/>
    <p:sldId id="259" r:id="rId6"/>
    <p:sldId id="262" r:id="rId7"/>
    <p:sldId id="264" r:id="rId8"/>
    <p:sldId id="263" r:id="rId9"/>
    <p:sldId id="265" r:id="rId10"/>
    <p:sldId id="266"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78">
          <p15:clr>
            <a:srgbClr val="A4A3A4"/>
          </p15:clr>
        </p15:guide>
        <p15:guide id="2" orient="horz" pos="3490">
          <p15:clr>
            <a:srgbClr val="A4A3A4"/>
          </p15:clr>
        </p15:guide>
        <p15:guide id="3" orient="horz" pos="3379">
          <p15:clr>
            <a:srgbClr val="A4A3A4"/>
          </p15:clr>
        </p15:guide>
        <p15:guide id="4" orient="horz" pos="1964">
          <p15:clr>
            <a:srgbClr val="A4A3A4"/>
          </p15:clr>
        </p15:guide>
        <p15:guide id="5" orient="horz" pos="2099">
          <p15:clr>
            <a:srgbClr val="A4A3A4"/>
          </p15:clr>
        </p15:guide>
        <p15:guide id="6" orient="horz" pos="795">
          <p15:clr>
            <a:srgbClr val="A4A3A4"/>
          </p15:clr>
        </p15:guide>
        <p15:guide id="7" orient="horz" pos="666">
          <p15:clr>
            <a:srgbClr val="A4A3A4"/>
          </p15:clr>
        </p15:guide>
        <p15:guide id="8" pos="3403">
          <p15:clr>
            <a:srgbClr val="A4A3A4"/>
          </p15:clr>
        </p15:guide>
        <p15:guide id="9" pos="351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C20D"/>
    <a:srgbClr val="053773"/>
    <a:srgbClr val="139AB2"/>
    <a:srgbClr val="89C32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6" autoAdjust="0"/>
    <p:restoredTop sz="94660"/>
  </p:normalViewPr>
  <p:slideViewPr>
    <p:cSldViewPr snapToGrid="0" snapToObjects="1">
      <p:cViewPr varScale="1">
        <p:scale>
          <a:sx n="107" d="100"/>
          <a:sy n="107" d="100"/>
        </p:scale>
        <p:origin x="1458" y="108"/>
      </p:cViewPr>
      <p:guideLst>
        <p:guide orient="horz" pos="3378"/>
        <p:guide orient="horz" pos="3490"/>
        <p:guide orient="horz" pos="3379"/>
        <p:guide orient="horz" pos="1964"/>
        <p:guide orient="horz" pos="2099"/>
        <p:guide orient="horz" pos="795"/>
        <p:guide orient="horz" pos="666"/>
        <p:guide pos="3403"/>
        <p:guide pos="351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2.jp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4643E8-7A84-1C46-BD5E-B291CD34BF80}" type="datetimeFigureOut">
              <a:rPr lang="en-US" smtClean="0"/>
              <a:t>3/11/2021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7DC1755-625D-A742-ACDB-726AD4CDF29D}" type="slidenum">
              <a:rPr lang="en-US" smtClean="0"/>
              <a:t>‹#›</a:t>
            </a:fld>
            <a:endParaRPr lang="en-US"/>
          </a:p>
        </p:txBody>
      </p:sp>
    </p:spTree>
    <p:extLst>
      <p:ext uri="{BB962C8B-B14F-4D97-AF65-F5344CB8AC3E}">
        <p14:creationId xmlns:p14="http://schemas.microsoft.com/office/powerpoint/2010/main" val="381739285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TO VIEW &gt; MASTER</a:t>
            </a:r>
            <a:r>
              <a:rPr lang="en-US" baseline="0" dirty="0"/>
              <a:t> &gt; SLIDE MASTER TO EDIT THE IMAGES ON THE TITLE AND DIVIDER SLIDES</a:t>
            </a:r>
          </a:p>
          <a:p>
            <a:r>
              <a:rPr lang="en-US" baseline="0" dirty="0"/>
              <a:t>RIGHT CLICK ON THE INDIVIDUAL IMAGES TO CHANGE THE IMAGE</a:t>
            </a:r>
          </a:p>
          <a:p>
            <a:endParaRPr lang="en-US" dirty="0"/>
          </a:p>
        </p:txBody>
      </p:sp>
      <p:sp>
        <p:nvSpPr>
          <p:cNvPr id="4" name="Slide Number Placeholder 3"/>
          <p:cNvSpPr>
            <a:spLocks noGrp="1"/>
          </p:cNvSpPr>
          <p:nvPr>
            <p:ph type="sldNum" sz="quarter" idx="10"/>
          </p:nvPr>
        </p:nvSpPr>
        <p:spPr/>
        <p:txBody>
          <a:bodyPr/>
          <a:lstStyle/>
          <a:p>
            <a:fld id="{57DC1755-625D-A742-ACDB-726AD4CDF29D}" type="slidenum">
              <a:rPr lang="en-US" smtClean="0"/>
              <a:t>1</a:t>
            </a:fld>
            <a:endParaRPr lang="en-US"/>
          </a:p>
        </p:txBody>
      </p:sp>
    </p:spTree>
    <p:extLst>
      <p:ext uri="{BB962C8B-B14F-4D97-AF65-F5344CB8AC3E}">
        <p14:creationId xmlns:p14="http://schemas.microsoft.com/office/powerpoint/2010/main" val="3501422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TO VIEW &gt; MASTER</a:t>
            </a:r>
            <a:r>
              <a:rPr lang="en-US" baseline="0" dirty="0"/>
              <a:t> &gt; SLIDE MASTER TO EDIT THE IMAGES ON THE TITLE AND DIVIDER SLIDES</a:t>
            </a:r>
          </a:p>
        </p:txBody>
      </p:sp>
      <p:sp>
        <p:nvSpPr>
          <p:cNvPr id="4" name="Slide Number Placeholder 3"/>
          <p:cNvSpPr>
            <a:spLocks noGrp="1"/>
          </p:cNvSpPr>
          <p:nvPr>
            <p:ph type="sldNum" sz="quarter" idx="10"/>
          </p:nvPr>
        </p:nvSpPr>
        <p:spPr/>
        <p:txBody>
          <a:bodyPr/>
          <a:lstStyle/>
          <a:p>
            <a:fld id="{57DC1755-625D-A742-ACDB-726AD4CDF29D}" type="slidenum">
              <a:rPr lang="en-US" smtClean="0"/>
              <a:t>2</a:t>
            </a:fld>
            <a:endParaRPr lang="en-US"/>
          </a:p>
        </p:txBody>
      </p:sp>
    </p:spTree>
    <p:extLst>
      <p:ext uri="{BB962C8B-B14F-4D97-AF65-F5344CB8AC3E}">
        <p14:creationId xmlns:p14="http://schemas.microsoft.com/office/powerpoint/2010/main" val="317972977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30954" t="19536" r="7602" b="19021"/>
          <a:stretch/>
        </p:blipFill>
        <p:spPr>
          <a:xfrm>
            <a:off x="5581898" y="3341077"/>
            <a:ext cx="3063874" cy="2027907"/>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1231638"/>
            <a:ext cx="5402385" cy="4136630"/>
          </a:xfrm>
          <a:prstGeom prst="rect">
            <a:avLst/>
          </a:prstGeom>
        </p:spPr>
      </p:pic>
      <p:sp>
        <p:nvSpPr>
          <p:cNvPr id="2" name="Title 1"/>
          <p:cNvSpPr>
            <a:spLocks noGrp="1"/>
          </p:cNvSpPr>
          <p:nvPr>
            <p:ph type="ctrTitle"/>
          </p:nvPr>
        </p:nvSpPr>
        <p:spPr>
          <a:xfrm>
            <a:off x="470877" y="5600674"/>
            <a:ext cx="7070969" cy="649681"/>
          </a:xfrm>
        </p:spPr>
        <p:txBody>
          <a:bodyPr>
            <a:normAutofit/>
          </a:bodyPr>
          <a:lstStyle>
            <a:lvl1pPr algn="l">
              <a:defRPr sz="3000" b="1">
                <a:solidFill>
                  <a:schemeClr val="bg1"/>
                </a:solidFill>
                <a:latin typeface="Arial"/>
                <a:cs typeface="Arial"/>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470877" y="6250355"/>
            <a:ext cx="3143738" cy="412261"/>
          </a:xfrm>
        </p:spPr>
        <p:txBody>
          <a:bodyPr>
            <a:normAutofit/>
          </a:bodyPr>
          <a:lstStyle>
            <a:lvl1pPr marL="0" indent="0" algn="l">
              <a:buNone/>
              <a:defRPr sz="1500" b="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Date | Presenter</a:t>
            </a:r>
          </a:p>
        </p:txBody>
      </p:sp>
      <p:pic>
        <p:nvPicPr>
          <p:cNvPr id="16" name="Picture 15" descr="NRCS_Title-Raindrop1.png"/>
          <p:cNvPicPr>
            <a:picLocks noChangeAspect="1"/>
          </p:cNvPicPr>
          <p:nvPr userDrawn="1"/>
        </p:nvPicPr>
        <p:blipFill rotWithShape="1">
          <a:blip r:embed="rId5">
            <a:extLst>
              <a:ext uri="{28A0092B-C50C-407E-A947-70E740481C1C}">
                <a14:useLocalDpi xmlns:a14="http://schemas.microsoft.com/office/drawing/2010/main" val="0"/>
              </a:ext>
            </a:extLst>
          </a:blip>
          <a:srcRect l="74039" t="16381" b="21472"/>
          <a:stretch/>
        </p:blipFill>
        <p:spPr>
          <a:xfrm>
            <a:off x="6770076" y="1133231"/>
            <a:ext cx="2373924" cy="4261977"/>
          </a:xfrm>
          <a:prstGeom prst="rect">
            <a:avLst/>
          </a:prstGeom>
        </p:spPr>
      </p:pic>
      <p:pic>
        <p:nvPicPr>
          <p:cNvPr id="19" name="Picture 18" descr="NRCS_Title-Raindrop1.png"/>
          <p:cNvPicPr>
            <a:picLocks noChangeAspect="1"/>
          </p:cNvPicPr>
          <p:nvPr userDrawn="1"/>
        </p:nvPicPr>
        <p:blipFill rotWithShape="1">
          <a:blip r:embed="rId6">
            <a:extLst>
              <a:ext uri="{28A0092B-C50C-407E-A947-70E740481C1C}">
                <a14:useLocalDpi xmlns:a14="http://schemas.microsoft.com/office/drawing/2010/main" val="0"/>
              </a:ext>
            </a:extLst>
          </a:blip>
          <a:srcRect l="61045" t="48718" r="34080" b="44444"/>
          <a:stretch/>
        </p:blipFill>
        <p:spPr>
          <a:xfrm>
            <a:off x="5581898" y="3341076"/>
            <a:ext cx="445717" cy="468923"/>
          </a:xfrm>
          <a:prstGeom prst="rect">
            <a:avLst/>
          </a:prstGeom>
        </p:spPr>
      </p:pic>
      <p:sp>
        <p:nvSpPr>
          <p:cNvPr id="20" name="Content Placeholder 19"/>
          <p:cNvSpPr>
            <a:spLocks noGrp="1"/>
          </p:cNvSpPr>
          <p:nvPr>
            <p:ph sz="quarter" idx="10" hasCustomPrompt="1"/>
          </p:nvPr>
        </p:nvSpPr>
        <p:spPr>
          <a:xfrm>
            <a:off x="5616943" y="1249851"/>
            <a:ext cx="2266950" cy="342900"/>
          </a:xfrm>
        </p:spPr>
        <p:txBody>
          <a:bodyPr anchor="ctr">
            <a:normAutofit/>
          </a:bodyPr>
          <a:lstStyle>
            <a:lvl1pPr>
              <a:defRPr sz="1000" b="0" spc="300" baseline="0">
                <a:solidFill>
                  <a:srgbClr val="FEC20D"/>
                </a:solidFill>
              </a:defRPr>
            </a:lvl1pPr>
          </a:lstStyle>
          <a:p>
            <a:pPr lvl="0"/>
            <a:r>
              <a:rPr lang="en-US" dirty="0"/>
              <a:t>State Name</a:t>
            </a:r>
          </a:p>
        </p:txBody>
      </p:sp>
    </p:spTree>
    <p:extLst>
      <p:ext uri="{BB962C8B-B14F-4D97-AF65-F5344CB8AC3E}">
        <p14:creationId xmlns:p14="http://schemas.microsoft.com/office/powerpoint/2010/main" val="2714786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rotWithShape="1">
          <a:blip r:embed="rId2"/>
          <a:stretch>
            <a:fillRect/>
          </a:stretch>
        </a:blip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3">
            <a:extLst>
              <a:ext uri="{28A0092B-C50C-407E-A947-70E740481C1C}">
                <a14:useLocalDpi xmlns:a14="http://schemas.microsoft.com/office/drawing/2010/main" val="0"/>
              </a:ext>
            </a:extLst>
          </a:blip>
          <a:srcRect l="166" t="26731" r="27577"/>
          <a:stretch/>
        </p:blipFill>
        <p:spPr>
          <a:xfrm>
            <a:off x="5581897" y="3341077"/>
            <a:ext cx="3562103" cy="2032000"/>
          </a:xfrm>
          <a:prstGeom prst="rect">
            <a:avLst/>
          </a:prstGeom>
        </p:spPr>
      </p:pic>
      <p:pic>
        <p:nvPicPr>
          <p:cNvPr id="12" name="Picture 11"/>
          <p:cNvPicPr>
            <a:picLocks noChangeAspect="1"/>
          </p:cNvPicPr>
          <p:nvPr userDrawn="1"/>
        </p:nvPicPr>
        <p:blipFill rotWithShape="1">
          <a:blip r:embed="rId4">
            <a:extLst>
              <a:ext uri="{28A0092B-C50C-407E-A947-70E740481C1C}">
                <a14:useLocalDpi xmlns:a14="http://schemas.microsoft.com/office/drawing/2010/main" val="0"/>
              </a:ext>
            </a:extLst>
          </a:blip>
          <a:srcRect l="1" t="18151" r="13724" b="14227"/>
          <a:stretch/>
        </p:blipFill>
        <p:spPr>
          <a:xfrm>
            <a:off x="5581899" y="1260232"/>
            <a:ext cx="3562102" cy="1856153"/>
          </a:xfrm>
          <a:prstGeom prst="rect">
            <a:avLst/>
          </a:prstGeom>
        </p:spPr>
      </p:pic>
      <p:sp>
        <p:nvSpPr>
          <p:cNvPr id="2" name="Title 1"/>
          <p:cNvSpPr>
            <a:spLocks noGrp="1"/>
          </p:cNvSpPr>
          <p:nvPr>
            <p:ph type="title" hasCustomPrompt="1"/>
          </p:nvPr>
        </p:nvSpPr>
        <p:spPr>
          <a:xfrm>
            <a:off x="614854" y="2433516"/>
            <a:ext cx="4367456" cy="2402254"/>
          </a:xfrm>
        </p:spPr>
        <p:txBody>
          <a:bodyPr anchor="t"/>
          <a:lstStyle>
            <a:lvl1pPr algn="l">
              <a:lnSpc>
                <a:spcPct val="90000"/>
              </a:lnSpc>
              <a:defRPr sz="4000" b="1" cap="none">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614854" y="1504462"/>
            <a:ext cx="3761764" cy="929054"/>
          </a:xfrm>
        </p:spPr>
        <p:txBody>
          <a:bodyPr anchor="b"/>
          <a:lstStyle>
            <a:lvl1pPr marL="0" indent="0">
              <a:buNone/>
              <a:defRPr sz="2000" b="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pic>
        <p:nvPicPr>
          <p:cNvPr id="9" name="Picture 8" descr="NRCS-Divider-Slide_Raindrop.png"/>
          <p:cNvPicPr>
            <a:picLocks noChangeAspect="1"/>
          </p:cNvPicPr>
          <p:nvPr userDrawn="1"/>
        </p:nvPicPr>
        <p:blipFill rotWithShape="1">
          <a:blip r:embed="rId5">
            <a:extLst>
              <a:ext uri="{28A0092B-C50C-407E-A947-70E740481C1C}">
                <a14:useLocalDpi xmlns:a14="http://schemas.microsoft.com/office/drawing/2010/main" val="0"/>
              </a:ext>
            </a:extLst>
          </a:blip>
          <a:srcRect b="42253"/>
          <a:stretch/>
        </p:blipFill>
        <p:spPr>
          <a:xfrm>
            <a:off x="7895119" y="2031999"/>
            <a:ext cx="1258650" cy="2676770"/>
          </a:xfrm>
          <a:prstGeom prst="rect">
            <a:avLst/>
          </a:prstGeom>
        </p:spPr>
      </p:pic>
    </p:spTree>
    <p:extLst>
      <p:ext uri="{BB962C8B-B14F-4D97-AF65-F5344CB8AC3E}">
        <p14:creationId xmlns:p14="http://schemas.microsoft.com/office/powerpoint/2010/main" val="2807294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89352" y="635000"/>
            <a:ext cx="8229600" cy="806938"/>
          </a:xfrm>
        </p:spPr>
        <p:txBody>
          <a:bodyPr/>
          <a:lstStyle/>
          <a:p>
            <a:r>
              <a:rPr lang="en-US"/>
              <a:t>Click to edit Master title style</a:t>
            </a:r>
            <a:endParaRPr lang="en-US" dirty="0"/>
          </a:p>
        </p:txBody>
      </p:sp>
      <p:sp>
        <p:nvSpPr>
          <p:cNvPr id="3" name="Content Placeholder 2"/>
          <p:cNvSpPr>
            <a:spLocks noGrp="1"/>
          </p:cNvSpPr>
          <p:nvPr>
            <p:ph idx="1"/>
          </p:nvPr>
        </p:nvSpPr>
        <p:spPr>
          <a:xfrm>
            <a:off x="261815" y="1600200"/>
            <a:ext cx="7631724"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p:cNvSpPr>
            <a:spLocks noGrp="1"/>
          </p:cNvSpPr>
          <p:nvPr>
            <p:ph type="pic" sz="quarter" idx="10"/>
          </p:nvPr>
        </p:nvSpPr>
        <p:spPr>
          <a:xfrm>
            <a:off x="8059616" y="1609726"/>
            <a:ext cx="949203" cy="3792660"/>
          </a:xfrm>
        </p:spPr>
        <p:txBody>
          <a:bodyPr/>
          <a:lstStyle/>
          <a:p>
            <a:r>
              <a:rPr lang="en-US"/>
              <a:t>Click icon to add picture</a:t>
            </a:r>
          </a:p>
        </p:txBody>
      </p:sp>
      <p:sp>
        <p:nvSpPr>
          <p:cNvPr id="10" name="Slide Number Placeholder 5"/>
          <p:cNvSpPr>
            <a:spLocks noGrp="1"/>
          </p:cNvSpPr>
          <p:nvPr>
            <p:ph type="sldNum" sz="quarter" idx="4"/>
          </p:nvPr>
        </p:nvSpPr>
        <p:spPr>
          <a:xfrm>
            <a:off x="691661" y="6323624"/>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C9244-15B3-8F40-A6D8-795DD2FF1F30}" type="slidenum">
              <a:rPr lang="en-US" smtClean="0"/>
              <a:pPr/>
              <a:t>‹#›</a:t>
            </a:fld>
            <a:endParaRPr lang="en-US"/>
          </a:p>
        </p:txBody>
      </p:sp>
    </p:spTree>
    <p:extLst>
      <p:ext uri="{BB962C8B-B14F-4D97-AF65-F5344CB8AC3E}">
        <p14:creationId xmlns:p14="http://schemas.microsoft.com/office/powerpoint/2010/main" val="2153175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261815" y="1600200"/>
            <a:ext cx="6811108"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a:xfrm>
            <a:off x="7151077" y="1609969"/>
            <a:ext cx="1867875" cy="3978031"/>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 Placeholder 5"/>
          <p:cNvSpPr>
            <a:spLocks noGrp="1"/>
          </p:cNvSpPr>
          <p:nvPr>
            <p:ph type="body" sz="quarter" idx="10" hasCustomPrompt="1"/>
          </p:nvPr>
        </p:nvSpPr>
        <p:spPr>
          <a:xfrm>
            <a:off x="7209694" y="2413000"/>
            <a:ext cx="1760413" cy="3067050"/>
          </a:xfrm>
        </p:spPr>
        <p:txBody>
          <a:bodyPr>
            <a:normAutofit/>
          </a:bodyPr>
          <a:lstStyle>
            <a:lvl1pPr algn="l">
              <a:defRPr sz="1000" b="0">
                <a:solidFill>
                  <a:schemeClr val="tx1"/>
                </a:solidFill>
              </a:defRPr>
            </a:lvl1pPr>
            <a:lvl5pPr marL="1828800" indent="0">
              <a:buNone/>
              <a:defRPr/>
            </a:lvl5pPr>
          </a:lstStyle>
          <a:p>
            <a:pPr lvl="0"/>
            <a:r>
              <a:rPr lang="en-US" dirty="0"/>
              <a:t>Fifth level</a:t>
            </a:r>
          </a:p>
        </p:txBody>
      </p:sp>
      <p:sp>
        <p:nvSpPr>
          <p:cNvPr id="14" name="Text Placeholder 13"/>
          <p:cNvSpPr>
            <a:spLocks noGrp="1"/>
          </p:cNvSpPr>
          <p:nvPr>
            <p:ph type="body" sz="quarter" idx="11"/>
          </p:nvPr>
        </p:nvSpPr>
        <p:spPr>
          <a:xfrm>
            <a:off x="7208624" y="1709738"/>
            <a:ext cx="1762218" cy="615339"/>
          </a:xfrm>
        </p:spPr>
        <p:txBody>
          <a:bodyPr>
            <a:noAutofit/>
          </a:bodyPr>
          <a:lstStyle>
            <a:lvl1pPr>
              <a:defRPr sz="1200">
                <a:solidFill>
                  <a:srgbClr val="139AB2"/>
                </a:solidFill>
              </a:defRPr>
            </a:lvl1pPr>
          </a:lstStyle>
          <a:p>
            <a:pPr lvl="0"/>
            <a:r>
              <a:rPr lang="en-US"/>
              <a:t>Click to edit Master text styles</a:t>
            </a:r>
          </a:p>
        </p:txBody>
      </p:sp>
      <p:sp>
        <p:nvSpPr>
          <p:cNvPr id="10" name="Slide Number Placeholder 5"/>
          <p:cNvSpPr>
            <a:spLocks noGrp="1"/>
          </p:cNvSpPr>
          <p:nvPr>
            <p:ph type="sldNum" sz="quarter" idx="4"/>
          </p:nvPr>
        </p:nvSpPr>
        <p:spPr>
          <a:xfrm>
            <a:off x="691661" y="6323624"/>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C9244-15B3-8F40-A6D8-795DD2FF1F30}" type="slidenum">
              <a:rPr lang="en-US" smtClean="0"/>
              <a:pPr/>
              <a:t>‹#›</a:t>
            </a:fld>
            <a:endParaRPr lang="en-US"/>
          </a:p>
        </p:txBody>
      </p:sp>
    </p:spTree>
    <p:extLst>
      <p:ext uri="{BB962C8B-B14F-4D97-AF65-F5344CB8AC3E}">
        <p14:creationId xmlns:p14="http://schemas.microsoft.com/office/powerpoint/2010/main" val="1502528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6"/>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1814" y="566615"/>
            <a:ext cx="8229600" cy="94370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1814" y="1600200"/>
            <a:ext cx="7731369"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a:xfrm>
            <a:off x="691661" y="6323624"/>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C9244-15B3-8F40-A6D8-795DD2FF1F30}" type="slidenum">
              <a:rPr lang="en-US" smtClean="0"/>
              <a:pPr/>
              <a:t>‹#›</a:t>
            </a:fld>
            <a:endParaRPr lang="en-US"/>
          </a:p>
        </p:txBody>
      </p:sp>
    </p:spTree>
    <p:extLst>
      <p:ext uri="{BB962C8B-B14F-4D97-AF65-F5344CB8AC3E}">
        <p14:creationId xmlns:p14="http://schemas.microsoft.com/office/powerpoint/2010/main" val="1228687688"/>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52" r:id="rId4"/>
  </p:sldLayoutIdLst>
  <p:txStyles>
    <p:titleStyle>
      <a:lvl1pPr algn="l" defTabSz="457200" rtl="0" eaLnBrk="1" latinLnBrk="0" hangingPunct="1">
        <a:spcBef>
          <a:spcPct val="0"/>
        </a:spcBef>
        <a:buNone/>
        <a:defRPr sz="3600" b="1" kern="1200">
          <a:solidFill>
            <a:srgbClr val="89C32D"/>
          </a:solidFill>
          <a:latin typeface="+mj-lt"/>
          <a:ea typeface="+mj-ea"/>
          <a:cs typeface="+mj-cs"/>
        </a:defRPr>
      </a:lvl1pPr>
    </p:titleStyle>
    <p:bodyStyle>
      <a:lvl1pPr marL="0" indent="0" algn="l" defTabSz="457200" rtl="0" eaLnBrk="1" latinLnBrk="0" hangingPunct="1">
        <a:spcBef>
          <a:spcPct val="20000"/>
        </a:spcBef>
        <a:buFont typeface="Arial"/>
        <a:buNone/>
        <a:defRPr sz="2000" b="1" kern="1200">
          <a:solidFill>
            <a:srgbClr val="053773"/>
          </a:solidFill>
          <a:latin typeface="+mn-lt"/>
          <a:ea typeface="+mn-ea"/>
          <a:cs typeface="+mn-cs"/>
        </a:defRPr>
      </a:lvl1pPr>
      <a:lvl2pPr marL="742950" indent="-28575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ct val="20000"/>
        </a:spcBef>
        <a:buFont typeface="Arial"/>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usdagcc.sharepoint.com/sites/nrcs/intranet/SitePages/CART_resource_concern_assessment.aspx" TargetMode="External"/><Relationship Id="rId2" Type="http://schemas.openxmlformats.org/officeDocument/2006/relationships/hyperlink" Target="https://directives.sc.egov.usda.gov/OpenNonWebContent.aspx?content=45689.wba"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hyperlink" Target="https://teams.microsoft.com/l/file/663F0460-CDD7-462E-BE26-6E68D15989FC?tenantId=ed5b36e7-01ee-4ebc-867e-e03cfa0d4697&amp;fileType=xlsx&amp;objectUrl=https%3A%2F%2Fusdagcc.sharepoint.com%2Fsites%2FFPAC-NRCS-CARTResourceConcernAssessment%2FShared%20Documents%2FGeneral%2FResource%20Concern%20Team%20List%202021.xlsx&amp;baseUrl=https%3A%2F%2Fusdagcc.sharepoint.com%2Fsites%2FFPAC-NRCS-CARTResourceConcernAssessment&amp;serviceName=teams&amp;threadId=19:39e8220da6eb47e5a6c154545396e896@thread.skype&amp;groupId=e292425a-e240-4da0-abc5-c63ebf3a5bfc"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Resource Concern Assessment Development Teams Welcome</a:t>
            </a:r>
          </a:p>
        </p:txBody>
      </p:sp>
      <p:sp>
        <p:nvSpPr>
          <p:cNvPr id="3" name="Subtitle 2"/>
          <p:cNvSpPr>
            <a:spLocks noGrp="1"/>
          </p:cNvSpPr>
          <p:nvPr>
            <p:ph type="subTitle" idx="1"/>
          </p:nvPr>
        </p:nvSpPr>
        <p:spPr>
          <a:xfrm>
            <a:off x="470877" y="6357933"/>
            <a:ext cx="3143738" cy="412261"/>
          </a:xfrm>
        </p:spPr>
        <p:txBody>
          <a:bodyPr>
            <a:normAutofit fontScale="62500" lnSpcReduction="20000"/>
          </a:bodyPr>
          <a:lstStyle/>
          <a:p>
            <a:r>
              <a:rPr lang="en-US" dirty="0"/>
              <a:t>March 11, 2021</a:t>
            </a:r>
          </a:p>
          <a:p>
            <a:r>
              <a:rPr lang="en-US" dirty="0"/>
              <a:t>Casey Sheley, WNTSC, Acting Cross-Area Coordinator</a:t>
            </a:r>
          </a:p>
          <a:p>
            <a:endParaRPr lang="en-US" dirty="0"/>
          </a:p>
        </p:txBody>
      </p:sp>
      <p:sp>
        <p:nvSpPr>
          <p:cNvPr id="4" name="Content Placeholder 3"/>
          <p:cNvSpPr>
            <a:spLocks noGrp="1"/>
          </p:cNvSpPr>
          <p:nvPr>
            <p:ph sz="quarter" idx="10"/>
          </p:nvPr>
        </p:nvSpPr>
        <p:spPr/>
        <p:txBody>
          <a:bodyPr/>
          <a:lstStyle/>
          <a:p>
            <a:endParaRPr lang="en-US" dirty="0"/>
          </a:p>
        </p:txBody>
      </p:sp>
    </p:spTree>
    <p:extLst>
      <p:ext uri="{BB962C8B-B14F-4D97-AF65-F5344CB8AC3E}">
        <p14:creationId xmlns:p14="http://schemas.microsoft.com/office/powerpoint/2010/main" val="4059534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524C1-D363-4153-A0B3-D5BDC03A4D5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2EAB46A-3D96-423F-B073-4509217273E1}"/>
              </a:ext>
            </a:extLst>
          </p:cNvPr>
          <p:cNvSpPr>
            <a:spLocks noGrp="1"/>
          </p:cNvSpPr>
          <p:nvPr>
            <p:ph idx="1"/>
          </p:nvPr>
        </p:nvSpPr>
        <p:spPr/>
        <p:txBody>
          <a:bodyPr>
            <a:normAutofit/>
          </a:bodyPr>
          <a:lstStyle/>
          <a:p>
            <a:pPr algn="ctr"/>
            <a:endParaRPr lang="en-US" sz="6000" dirty="0">
              <a:latin typeface="Calibri" panose="020F0502020204030204" pitchFamily="34" charset="0"/>
              <a:cs typeface="Calibri" panose="020F0502020204030204" pitchFamily="34" charset="0"/>
            </a:endParaRPr>
          </a:p>
          <a:p>
            <a:pPr algn="ctr"/>
            <a:r>
              <a:rPr lang="en-US" sz="6000" dirty="0">
                <a:latin typeface="Calibri" panose="020F0502020204030204" pitchFamily="34" charset="0"/>
                <a:cs typeface="Calibri" panose="020F0502020204030204" pitchFamily="34" charset="0"/>
              </a:rPr>
              <a:t>Thank you!</a:t>
            </a:r>
          </a:p>
          <a:p>
            <a:pPr algn="ctr"/>
            <a:r>
              <a:rPr lang="en-US" sz="6000" dirty="0">
                <a:latin typeface="Calibri" panose="020F0502020204030204" pitchFamily="34" charset="0"/>
                <a:cs typeface="Calibri" panose="020F0502020204030204" pitchFamily="34" charset="0"/>
              </a:rPr>
              <a:t>Questions???</a:t>
            </a:r>
          </a:p>
        </p:txBody>
      </p:sp>
      <p:sp>
        <p:nvSpPr>
          <p:cNvPr id="4" name="Text Placeholder 3">
            <a:extLst>
              <a:ext uri="{FF2B5EF4-FFF2-40B4-BE49-F238E27FC236}">
                <a16:creationId xmlns:a16="http://schemas.microsoft.com/office/drawing/2014/main" id="{75275408-3982-4023-9F6D-530E661DFB4D}"/>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C7CEE318-5981-4EA9-8CC7-38B5438E294F}"/>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2194055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Welcome and Team Charge</a:t>
            </a:r>
          </a:p>
        </p:txBody>
      </p:sp>
      <p:sp>
        <p:nvSpPr>
          <p:cNvPr id="5" name="Text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86602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Teams Charge</a:t>
            </a:r>
          </a:p>
        </p:txBody>
      </p:sp>
      <p:sp>
        <p:nvSpPr>
          <p:cNvPr id="8" name="Content Placeholder 7"/>
          <p:cNvSpPr>
            <a:spLocks noGrp="1"/>
          </p:cNvSpPr>
          <p:nvPr>
            <p:ph idx="1"/>
          </p:nvPr>
        </p:nvSpPr>
        <p:spPr/>
        <p:txBody>
          <a:bodyPr>
            <a:normAutofit lnSpcReduction="10000"/>
          </a:bodyPr>
          <a:lstStyle/>
          <a:p>
            <a:pPr>
              <a:lnSpc>
                <a:spcPct val="107000"/>
              </a:lnSpc>
              <a:spcBef>
                <a:spcPts val="0"/>
              </a:spcBef>
              <a:spcAft>
                <a:spcPts val="800"/>
              </a:spcAft>
            </a:pPr>
            <a:r>
              <a:rPr lang="en-US" sz="2400" dirty="0">
                <a:latin typeface="Calibri" panose="020F0502020204030204" pitchFamily="34" charset="0"/>
                <a:ea typeface="Calibri" panose="020F0502020204030204" pitchFamily="34" charset="0"/>
                <a:cs typeface="Times New Roman" panose="02020603050405020304" pitchFamily="18" charset="0"/>
              </a:rPr>
              <a:t>Each team member will:</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Review </a:t>
            </a:r>
            <a:r>
              <a:rPr lang="en-US" sz="2400" u="sng" dirty="0">
                <a:solidFill>
                  <a:srgbClr val="0563C1"/>
                </a:solidFill>
                <a:latin typeface="Calibri" panose="020F0502020204030204" pitchFamily="34"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Exhibit 309.20</a:t>
            </a:r>
            <a:r>
              <a:rPr lang="en-US" sz="2400" dirty="0">
                <a:latin typeface="Calibri" panose="020F0502020204030204" pitchFamily="34" charset="0"/>
                <a:ea typeface="Calibri" panose="020F0502020204030204" pitchFamily="34" charset="0"/>
                <a:cs typeface="Times New Roman" panose="02020603050405020304" pitchFamily="18" charset="0"/>
              </a:rPr>
              <a:t> Resource Concern and Planning Criteria document in National Instruction 450, Part 309</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Read the CART Resource Assessment Framework, Practice Points spreadsheet and associated documents.  Those documents are available at: </a:t>
            </a:r>
            <a:r>
              <a:rPr lang="en-US" sz="2400" u="sng" dirty="0">
                <a:solidFill>
                  <a:srgbClr val="0563C1"/>
                </a:solidFill>
                <a:latin typeface="Calibri" panose="020F0502020204030204" pitchFamily="34"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https://usdagcc.sharepoint.com/sites/nrcs/intranet/SitePages/CART_resource_concern_assessment.aspx</a:t>
            </a:r>
            <a:r>
              <a:rPr lang="en-US" sz="2400" dirty="0">
                <a:latin typeface="Calibri" panose="020F0502020204030204" pitchFamily="34" charset="0"/>
                <a:ea typeface="Calibri" panose="020F0502020204030204" pitchFamily="34" charset="0"/>
                <a:cs typeface="Times New Roman" panose="02020603050405020304" pitchFamily="18" charset="0"/>
              </a:rPr>
              <a:t> </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Become well acquainted with the current CART assessment methods for the resource concerns of interest (will include a Teams training session is being scheduled for 3/18/21); and </a:t>
            </a:r>
          </a:p>
          <a:p>
            <a:endParaRPr lang="en-US" dirty="0"/>
          </a:p>
        </p:txBody>
      </p:sp>
      <p:sp>
        <p:nvSpPr>
          <p:cNvPr id="9" name="Picture Placeholder 8"/>
          <p:cNvSpPr>
            <a:spLocks noGrp="1"/>
          </p:cNvSpPr>
          <p:nvPr>
            <p:ph type="pic" sz="quarter" idx="10"/>
          </p:nvPr>
        </p:nvSpPr>
        <p:spPr/>
      </p:sp>
    </p:spTree>
    <p:extLst>
      <p:ext uri="{BB962C8B-B14F-4D97-AF65-F5344CB8AC3E}">
        <p14:creationId xmlns:p14="http://schemas.microsoft.com/office/powerpoint/2010/main" val="456779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Teams Charge</a:t>
            </a:r>
          </a:p>
        </p:txBody>
      </p:sp>
      <p:sp>
        <p:nvSpPr>
          <p:cNvPr id="8" name="Content Placeholder 7"/>
          <p:cNvSpPr>
            <a:spLocks noGrp="1"/>
          </p:cNvSpPr>
          <p:nvPr>
            <p:ph idx="1"/>
          </p:nvPr>
        </p:nvSpPr>
        <p:spPr/>
        <p:txBody>
          <a:bodyPr>
            <a:normAutofit/>
          </a:bodyPr>
          <a:lstStyle/>
          <a:p>
            <a:pPr>
              <a:lnSpc>
                <a:spcPct val="107000"/>
              </a:lnSpc>
              <a:spcBef>
                <a:spcPts val="0"/>
              </a:spcBef>
              <a:spcAft>
                <a:spcPts val="800"/>
              </a:spcAft>
            </a:pPr>
            <a:r>
              <a:rPr lang="en-US" sz="2400" dirty="0">
                <a:latin typeface="Calibri" panose="020F0502020204030204" pitchFamily="34" charset="0"/>
                <a:ea typeface="Calibri" panose="020F0502020204030204" pitchFamily="34" charset="0"/>
                <a:cs typeface="Times New Roman" panose="02020603050405020304" pitchFamily="18" charset="0"/>
              </a:rPr>
              <a:t>Each team member will (continued):</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Identify opportunities to improve and/or refine assessments based on practice narrative variations.</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Consider benefits and outcomes as deliverables (will include a Teams training session is being scheduled for 3/25/21)</a:t>
            </a:r>
          </a:p>
          <a:p>
            <a:pPr marL="342900" marR="0" lvl="0" indent="-342900">
              <a:lnSpc>
                <a:spcPct val="107000"/>
              </a:lnSpc>
              <a:spcBef>
                <a:spcPts val="0"/>
              </a:spcBef>
              <a:spcAft>
                <a:spcPts val="80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Review State Feedback information (will be posted to Teams site for this group)</a:t>
            </a:r>
          </a:p>
          <a:p>
            <a:endParaRPr lang="en-US" dirty="0"/>
          </a:p>
        </p:txBody>
      </p:sp>
      <p:sp>
        <p:nvSpPr>
          <p:cNvPr id="9" name="Picture Placeholder 8"/>
          <p:cNvSpPr>
            <a:spLocks noGrp="1"/>
          </p:cNvSpPr>
          <p:nvPr>
            <p:ph type="pic" sz="quarter" idx="10"/>
          </p:nvPr>
        </p:nvSpPr>
        <p:spPr/>
      </p:sp>
    </p:spTree>
    <p:extLst>
      <p:ext uri="{BB962C8B-B14F-4D97-AF65-F5344CB8AC3E}">
        <p14:creationId xmlns:p14="http://schemas.microsoft.com/office/powerpoint/2010/main" val="1755840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Team Structure</a:t>
            </a:r>
          </a:p>
        </p:txBody>
      </p:sp>
      <p:sp>
        <p:nvSpPr>
          <p:cNvPr id="6" name="Content Placeholder 5"/>
          <p:cNvSpPr>
            <a:spLocks noGrp="1"/>
          </p:cNvSpPr>
          <p:nvPr>
            <p:ph idx="1"/>
          </p:nvPr>
        </p:nvSpPr>
        <p:spPr/>
        <p:txBody>
          <a:bodyPr>
            <a:noAutofit/>
          </a:bodyPr>
          <a:lstStyle/>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Facilitator</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Primary Discipline Lead from ESD, CED, SHD (in many cases there is also a secondary and tertiary) – decision maker.</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Multi-disciplinary members</a:t>
            </a:r>
          </a:p>
          <a:p>
            <a:pPr lvl="1">
              <a:lnSpc>
                <a:spcPct val="107000"/>
              </a:lnSpc>
              <a:spcBef>
                <a:spcPts val="0"/>
              </a:spcBef>
              <a:buFont typeface="Courier New" panose="02070309020205020404" pitchFamily="49" charset="0"/>
              <a:buChar char="o"/>
            </a:pPr>
            <a:r>
              <a:rPr lang="en-US" sz="2400" dirty="0">
                <a:latin typeface="Calibri" panose="020F0502020204030204" pitchFamily="34" charset="0"/>
                <a:ea typeface="Calibri" panose="020F0502020204030204" pitchFamily="34" charset="0"/>
                <a:cs typeface="Times New Roman" panose="02020603050405020304" pitchFamily="18" charset="0"/>
              </a:rPr>
              <a:t>Regional discipline specialists from the East, Central and West National Technology Support Centers</a:t>
            </a:r>
          </a:p>
          <a:p>
            <a:pPr lvl="1">
              <a:lnSpc>
                <a:spcPct val="107000"/>
              </a:lnSpc>
              <a:spcBef>
                <a:spcPts val="0"/>
              </a:spcBef>
              <a:buFont typeface="Courier New" panose="02070309020205020404" pitchFamily="49" charset="0"/>
              <a:buChar char="o"/>
            </a:pPr>
            <a:r>
              <a:rPr lang="en-US" sz="2400" dirty="0">
                <a:latin typeface="Calibri" panose="020F0502020204030204" pitchFamily="34" charset="0"/>
                <a:ea typeface="Calibri" panose="020F0502020204030204" pitchFamily="34" charset="0"/>
                <a:cs typeface="Times New Roman" panose="02020603050405020304" pitchFamily="18" charset="0"/>
              </a:rPr>
              <a:t>State staff</a:t>
            </a:r>
          </a:p>
          <a:p>
            <a:pPr lvl="2">
              <a:spcBef>
                <a:spcPts val="0"/>
              </a:spcBef>
              <a:buFont typeface="Wingdings" panose="05000000000000000000" pitchFamily="2"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State Offices</a:t>
            </a:r>
          </a:p>
          <a:p>
            <a:pPr lvl="2">
              <a:spcBef>
                <a:spcPts val="0"/>
              </a:spcBef>
              <a:spcAft>
                <a:spcPts val="800"/>
              </a:spcAft>
              <a:buFont typeface="Wingdings" panose="05000000000000000000" pitchFamily="2"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Area Offices</a:t>
            </a:r>
          </a:p>
          <a:p>
            <a:pPr lvl="2">
              <a:spcBef>
                <a:spcPts val="0"/>
              </a:spcBef>
              <a:spcAft>
                <a:spcPts val="800"/>
              </a:spcAft>
              <a:buFont typeface="Wingdings" panose="05000000000000000000" pitchFamily="2"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Field Offices</a:t>
            </a:r>
            <a:endParaRPr lang="en-US" sz="2400" dirty="0"/>
          </a:p>
        </p:txBody>
      </p:sp>
      <p:sp>
        <p:nvSpPr>
          <p:cNvPr id="7" name="Text Placeholder 6"/>
          <p:cNvSpPr>
            <a:spLocks noGrp="1"/>
          </p:cNvSpPr>
          <p:nvPr>
            <p:ph type="body" sz="quarter" idx="10"/>
          </p:nvPr>
        </p:nvSpPr>
        <p:spPr/>
        <p:txBody>
          <a:bodyPr/>
          <a:lstStyle/>
          <a:p>
            <a:endParaRPr lang="en-US"/>
          </a:p>
        </p:txBody>
      </p:sp>
      <p:sp>
        <p:nvSpPr>
          <p:cNvPr id="8" name="Text Placeholder 7"/>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4189953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5346C-1F5C-4A2A-A714-170722EE1B95}"/>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2156F884-3C62-4CAD-AA54-4F96C7A3C177}"/>
              </a:ext>
            </a:extLst>
          </p:cNvPr>
          <p:cNvSpPr>
            <a:spLocks noGrp="1"/>
          </p:cNvSpPr>
          <p:nvPr>
            <p:ph idx="1"/>
          </p:nvPr>
        </p:nvSpPr>
        <p:spPr/>
        <p:txBody>
          <a:bodyPr>
            <a:normAutofit/>
          </a:bodyPr>
          <a:lstStyle/>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Regularly scheduled meetings with a cadence to meet projected timelines.</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Review how resource concern components are currently being assessed in the Conservation Assessment side of CART. This will be iterative over the coming years with hard cutoffs to ensure timely integration of data into our IT systems.</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Decide what if any changes need to be made to the assessment methodology and questions.  This will include established thresholds and conservation assessment points.</a:t>
            </a:r>
          </a:p>
        </p:txBody>
      </p:sp>
      <p:sp>
        <p:nvSpPr>
          <p:cNvPr id="4" name="Text Placeholder 3">
            <a:extLst>
              <a:ext uri="{FF2B5EF4-FFF2-40B4-BE49-F238E27FC236}">
                <a16:creationId xmlns:a16="http://schemas.microsoft.com/office/drawing/2014/main" id="{2647C879-711E-4A64-A0A4-BC184D691E92}"/>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08CE3FC7-D95A-48D7-BE66-31DAB95A9116}"/>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544596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5346C-1F5C-4A2A-A714-170722EE1B95}"/>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2156F884-3C62-4CAD-AA54-4F96C7A3C177}"/>
              </a:ext>
            </a:extLst>
          </p:cNvPr>
          <p:cNvSpPr>
            <a:spLocks noGrp="1"/>
          </p:cNvSpPr>
          <p:nvPr>
            <p:ph idx="1"/>
          </p:nvPr>
        </p:nvSpPr>
        <p:spPr/>
        <p:txBody>
          <a:bodyPr>
            <a:noAutofit/>
          </a:bodyPr>
          <a:lstStyle/>
          <a:p>
            <a:pPr marL="342900" marR="0" lvl="0" indent="-342900">
              <a:lnSpc>
                <a:spcPct val="107000"/>
              </a:lnSpc>
              <a:spcBef>
                <a:spcPts val="0"/>
              </a:spcBef>
              <a:spcAft>
                <a:spcPts val="0"/>
              </a:spcAft>
              <a:buFont typeface="Symbol" panose="05050102010706020507" pitchFamily="18" charset="2"/>
              <a:buChar char=""/>
            </a:pPr>
            <a:r>
              <a:rPr lang="en-US" sz="2200" dirty="0">
                <a:latin typeface="Calibri" panose="020F0502020204030204" pitchFamily="34" charset="0"/>
                <a:ea typeface="Calibri" panose="020F0502020204030204" pitchFamily="34" charset="0"/>
                <a:cs typeface="Times New Roman" panose="02020603050405020304" pitchFamily="18" charset="0"/>
              </a:rPr>
              <a:t>Review conservation practice narratives associated with the treatment of resource concern components by land use.  Consider broad application of the narratives.  Consider narratives which can reflect “ACT”:  avoidance, control, trap techniques for natural resource benefits.  Consider impacts of practices and their associated narratives on evaluating Climate Change.</a:t>
            </a:r>
          </a:p>
          <a:p>
            <a:pPr marL="342900" marR="0" lvl="0" indent="-342900">
              <a:lnSpc>
                <a:spcPct val="107000"/>
              </a:lnSpc>
              <a:spcBef>
                <a:spcPts val="0"/>
              </a:spcBef>
              <a:spcAft>
                <a:spcPts val="0"/>
              </a:spcAft>
              <a:buFont typeface="Symbol" panose="05050102010706020507" pitchFamily="18" charset="2"/>
              <a:buChar char=""/>
            </a:pPr>
            <a:r>
              <a:rPr lang="en-US" sz="2200" dirty="0">
                <a:latin typeface="Calibri" panose="020F0502020204030204" pitchFamily="34" charset="0"/>
                <a:ea typeface="Calibri" panose="020F0502020204030204" pitchFamily="34" charset="0"/>
                <a:cs typeface="Times New Roman" panose="02020603050405020304" pitchFamily="18" charset="0"/>
              </a:rPr>
              <a:t>Review conservation assessment practice points.</a:t>
            </a:r>
          </a:p>
          <a:p>
            <a:pPr marL="342900" marR="0" lvl="0" indent="-342900">
              <a:lnSpc>
                <a:spcPct val="107000"/>
              </a:lnSpc>
              <a:spcBef>
                <a:spcPts val="0"/>
              </a:spcBef>
              <a:spcAft>
                <a:spcPts val="800"/>
              </a:spcAft>
              <a:buFont typeface="Symbol" panose="05050102010706020507" pitchFamily="18" charset="2"/>
              <a:buChar char=""/>
            </a:pPr>
            <a:r>
              <a:rPr lang="en-US" sz="2200" dirty="0">
                <a:latin typeface="Calibri" panose="020F0502020204030204" pitchFamily="34" charset="0"/>
                <a:ea typeface="Calibri" panose="020F0502020204030204" pitchFamily="34" charset="0"/>
                <a:cs typeface="Times New Roman" panose="02020603050405020304" pitchFamily="18" charset="0"/>
              </a:rPr>
              <a:t>Make recommendations and changes where appropriate.</a:t>
            </a:r>
          </a:p>
          <a:p>
            <a:pPr marL="342900" marR="0" lvl="0" indent="-342900">
              <a:lnSpc>
                <a:spcPct val="107000"/>
              </a:lnSpc>
              <a:spcBef>
                <a:spcPts val="0"/>
              </a:spcBef>
              <a:spcAft>
                <a:spcPts val="800"/>
              </a:spcAft>
              <a:buFont typeface="Symbol" panose="05050102010706020507" pitchFamily="18" charset="2"/>
              <a:buChar char=""/>
            </a:pPr>
            <a:r>
              <a:rPr lang="en-US" sz="2200" dirty="0">
                <a:latin typeface="Calibri" panose="020F0502020204030204" pitchFamily="34" charset="0"/>
                <a:ea typeface="Calibri" panose="020F0502020204030204" pitchFamily="34" charset="0"/>
                <a:cs typeface="Times New Roman" panose="02020603050405020304" pitchFamily="18" charset="0"/>
              </a:rPr>
              <a:t>Collaborate across teams and within your respective disciplines</a:t>
            </a:r>
            <a:endParaRPr lang="en-US" sz="2200" dirty="0"/>
          </a:p>
        </p:txBody>
      </p:sp>
      <p:sp>
        <p:nvSpPr>
          <p:cNvPr id="4" name="Text Placeholder 3">
            <a:extLst>
              <a:ext uri="{FF2B5EF4-FFF2-40B4-BE49-F238E27FC236}">
                <a16:creationId xmlns:a16="http://schemas.microsoft.com/office/drawing/2014/main" id="{2647C879-711E-4A64-A0A4-BC184D691E92}"/>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08CE3FC7-D95A-48D7-BE66-31DAB95A9116}"/>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1234453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5346C-1F5C-4A2A-A714-170722EE1B95}"/>
              </a:ext>
            </a:extLst>
          </p:cNvPr>
          <p:cNvSpPr>
            <a:spLocks noGrp="1"/>
          </p:cNvSpPr>
          <p:nvPr>
            <p:ph type="title"/>
          </p:nvPr>
        </p:nvSpPr>
        <p:spPr/>
        <p:txBody>
          <a:bodyPr/>
          <a:lstStyle/>
          <a:p>
            <a:r>
              <a:rPr lang="en-US" dirty="0"/>
              <a:t>Miscellany</a:t>
            </a:r>
          </a:p>
        </p:txBody>
      </p:sp>
      <p:sp>
        <p:nvSpPr>
          <p:cNvPr id="3" name="Content Placeholder 2">
            <a:extLst>
              <a:ext uri="{FF2B5EF4-FFF2-40B4-BE49-F238E27FC236}">
                <a16:creationId xmlns:a16="http://schemas.microsoft.com/office/drawing/2014/main" id="{2156F884-3C62-4CAD-AA54-4F96C7A3C177}"/>
              </a:ext>
            </a:extLst>
          </p:cNvPr>
          <p:cNvSpPr>
            <a:spLocks noGrp="1"/>
          </p:cNvSpPr>
          <p:nvPr>
            <p:ph idx="1"/>
          </p:nvPr>
        </p:nvSpPr>
        <p:spPr/>
        <p:txBody>
          <a:bodyPr>
            <a:normAutofit fontScale="92500" lnSpcReduction="20000"/>
          </a:bodyPr>
          <a:lstStyle/>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Subtle changes can have large implications.</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These teams are not about software development.</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Team assignments were random but designed to limit any heavy influence by one discipline, state, or region.</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Ad hoc Teams – may be developed when necessary, to ensure cross team harmonization and focused efforts.</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Soil scientists, coordinated by Jason Nemecek, Soil Data App Specialist will have multiple breakout sessions to evaluate potential soils data needs for the teams.</a:t>
            </a:r>
          </a:p>
          <a:p>
            <a:pPr marL="342900" marR="0" lvl="0" indent="-342900">
              <a:lnSpc>
                <a:spcPct val="107000"/>
              </a:lnSpc>
              <a:spcBef>
                <a:spcPts val="0"/>
              </a:spcBef>
              <a:spcAft>
                <a:spcPts val="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Your respective team assignments are viewable at:  </a:t>
            </a:r>
            <a:r>
              <a:rPr lang="en-US" sz="2400" u="sng" dirty="0">
                <a:solidFill>
                  <a:srgbClr val="0563C1"/>
                </a:solidFill>
                <a:latin typeface="Calibri" panose="020F0502020204030204" pitchFamily="34"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This location!</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r>
              <a:rPr lang="en-US" sz="2400" dirty="0">
                <a:latin typeface="Calibri" panose="020F0502020204030204" pitchFamily="34" charset="0"/>
                <a:ea typeface="Calibri" panose="020F0502020204030204" pitchFamily="34" charset="0"/>
                <a:cs typeface="Times New Roman" panose="02020603050405020304" pitchFamily="18" charset="0"/>
              </a:rPr>
              <a:t>All decisions are subject to senior leadership discretion. </a:t>
            </a:r>
          </a:p>
          <a:p>
            <a:endParaRPr lang="en-US" dirty="0"/>
          </a:p>
        </p:txBody>
      </p:sp>
      <p:sp>
        <p:nvSpPr>
          <p:cNvPr id="4" name="Text Placeholder 3">
            <a:extLst>
              <a:ext uri="{FF2B5EF4-FFF2-40B4-BE49-F238E27FC236}">
                <a16:creationId xmlns:a16="http://schemas.microsoft.com/office/drawing/2014/main" id="{2647C879-711E-4A64-A0A4-BC184D691E92}"/>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08CE3FC7-D95A-48D7-BE66-31DAB95A9116}"/>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3232112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E7D15-0E4E-4B20-BDA6-3972AF89CF50}"/>
              </a:ext>
            </a:extLst>
          </p:cNvPr>
          <p:cNvSpPr>
            <a:spLocks noGrp="1"/>
          </p:cNvSpPr>
          <p:nvPr>
            <p:ph type="title"/>
          </p:nvPr>
        </p:nvSpPr>
        <p:spPr/>
        <p:txBody>
          <a:bodyPr/>
          <a:lstStyle/>
          <a:p>
            <a:r>
              <a:rPr lang="en-US" dirty="0"/>
              <a:t>Timelines FY21</a:t>
            </a:r>
          </a:p>
        </p:txBody>
      </p:sp>
      <p:graphicFrame>
        <p:nvGraphicFramePr>
          <p:cNvPr id="6" name="Content Placeholder 5">
            <a:extLst>
              <a:ext uri="{FF2B5EF4-FFF2-40B4-BE49-F238E27FC236}">
                <a16:creationId xmlns:a16="http://schemas.microsoft.com/office/drawing/2014/main" id="{2832ACD1-203F-4FA3-9612-B693CFE40ADF}"/>
              </a:ext>
            </a:extLst>
          </p:cNvPr>
          <p:cNvGraphicFramePr>
            <a:graphicFrameLocks noGrp="1"/>
          </p:cNvGraphicFramePr>
          <p:nvPr>
            <p:ph idx="1"/>
          </p:nvPr>
        </p:nvGraphicFramePr>
        <p:xfrm>
          <a:off x="565080" y="1600201"/>
          <a:ext cx="6204090" cy="4525961"/>
        </p:xfrm>
        <a:graphic>
          <a:graphicData uri="http://schemas.openxmlformats.org/drawingml/2006/table">
            <a:tbl>
              <a:tblPr firstRow="1" firstCol="1" bandRow="1"/>
              <a:tblGrid>
                <a:gridCol w="2720721">
                  <a:extLst>
                    <a:ext uri="{9D8B030D-6E8A-4147-A177-3AD203B41FA5}">
                      <a16:colId xmlns:a16="http://schemas.microsoft.com/office/drawing/2014/main" val="2953434419"/>
                    </a:ext>
                  </a:extLst>
                </a:gridCol>
                <a:gridCol w="1470823">
                  <a:extLst>
                    <a:ext uri="{9D8B030D-6E8A-4147-A177-3AD203B41FA5}">
                      <a16:colId xmlns:a16="http://schemas.microsoft.com/office/drawing/2014/main" val="2045477422"/>
                    </a:ext>
                  </a:extLst>
                </a:gridCol>
                <a:gridCol w="1035024">
                  <a:extLst>
                    <a:ext uri="{9D8B030D-6E8A-4147-A177-3AD203B41FA5}">
                      <a16:colId xmlns:a16="http://schemas.microsoft.com/office/drawing/2014/main" val="3930111735"/>
                    </a:ext>
                  </a:extLst>
                </a:gridCol>
                <a:gridCol w="977522">
                  <a:extLst>
                    <a:ext uri="{9D8B030D-6E8A-4147-A177-3AD203B41FA5}">
                      <a16:colId xmlns:a16="http://schemas.microsoft.com/office/drawing/2014/main" val="2932396843"/>
                    </a:ext>
                  </a:extLst>
                </a:gridCol>
              </a:tblGrid>
              <a:tr h="334416">
                <a:tc>
                  <a:txBody>
                    <a:bodyPr/>
                    <a:lstStyle/>
                    <a:p>
                      <a:pPr marL="0" marR="0">
                        <a:lnSpc>
                          <a:spcPct val="107000"/>
                        </a:lnSpc>
                        <a:spcBef>
                          <a:spcPts val="0"/>
                        </a:spcBef>
                        <a:spcAft>
                          <a:spcPts val="0"/>
                        </a:spcAft>
                      </a:pPr>
                      <a:r>
                        <a:rPr lang="en-US" sz="1000" b="1">
                          <a:effectLst/>
                          <a:latin typeface="Calibri" panose="020F0502020204030204" pitchFamily="34" charset="0"/>
                          <a:ea typeface="Calibri" panose="020F0502020204030204" pitchFamily="34" charset="0"/>
                          <a:cs typeface="Calibri" panose="020F0502020204030204" pitchFamily="34" charset="0"/>
                        </a:rPr>
                        <a:t>Task</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marL="0" marR="0" algn="ctr">
                        <a:lnSpc>
                          <a:spcPct val="107000"/>
                        </a:lnSpc>
                        <a:spcBef>
                          <a:spcPts val="0"/>
                        </a:spcBef>
                        <a:spcAft>
                          <a:spcPts val="0"/>
                        </a:spcAft>
                      </a:pPr>
                      <a:r>
                        <a:rPr lang="en-US" sz="1000" b="1">
                          <a:solidFill>
                            <a:srgbClr val="000000"/>
                          </a:solidFill>
                          <a:effectLst/>
                          <a:latin typeface="Calibri" panose="020F0502020204030204" pitchFamily="34" charset="0"/>
                          <a:ea typeface="Calibri" panose="020F0502020204030204" pitchFamily="34" charset="0"/>
                          <a:cs typeface="Calibri" panose="020F0502020204030204" pitchFamily="34" charset="0"/>
                        </a:rPr>
                        <a:t>Person Responsible</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marL="0" marR="0" algn="ctr">
                        <a:lnSpc>
                          <a:spcPct val="107000"/>
                        </a:lnSpc>
                        <a:spcBef>
                          <a:spcPts val="0"/>
                        </a:spcBef>
                        <a:spcAft>
                          <a:spcPts val="0"/>
                        </a:spcAft>
                      </a:pPr>
                      <a:r>
                        <a:rPr lang="en-US" sz="1000" b="1">
                          <a:solidFill>
                            <a:srgbClr val="000000"/>
                          </a:solidFill>
                          <a:effectLst/>
                          <a:latin typeface="Calibri" panose="020F0502020204030204" pitchFamily="34" charset="0"/>
                          <a:ea typeface="Calibri" panose="020F0502020204030204" pitchFamily="34" charset="0"/>
                          <a:cs typeface="Calibri" panose="020F0502020204030204" pitchFamily="34" charset="0"/>
                        </a:rPr>
                        <a:t>Beginning Date</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tc>
                  <a:txBody>
                    <a:bodyPr/>
                    <a:lstStyle/>
                    <a:p>
                      <a:pPr marL="0" marR="0" algn="ctr">
                        <a:lnSpc>
                          <a:spcPct val="107000"/>
                        </a:lnSpc>
                        <a:spcBef>
                          <a:spcPts val="0"/>
                        </a:spcBef>
                        <a:spcAft>
                          <a:spcPts val="0"/>
                        </a:spcAft>
                      </a:pPr>
                      <a:r>
                        <a:rPr lang="en-US" sz="1000" b="1">
                          <a:solidFill>
                            <a:srgbClr val="000000"/>
                          </a:solidFill>
                          <a:effectLst/>
                          <a:latin typeface="Calibri" panose="020F0502020204030204" pitchFamily="34" charset="0"/>
                          <a:ea typeface="Calibri" panose="020F0502020204030204" pitchFamily="34" charset="0"/>
                          <a:cs typeface="Calibri" panose="020F0502020204030204" pitchFamily="34" charset="0"/>
                        </a:rPr>
                        <a:t>Completion Date</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2539273063"/>
                  </a:ext>
                </a:extLst>
              </a:tr>
              <a:tr h="334416">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Finalize tasks and expectations for CART development in FY21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 </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12/20</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01/21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73837053"/>
                  </a:ext>
                </a:extLst>
              </a:tr>
              <a:tr h="505406">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Solicitation of State Participation - Develop and issue a joint NB from S&amp;T and programs by end of December 2020</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Lauster, Hedt, Herbert.</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01/21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02/21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31315555"/>
                  </a:ext>
                </a:extLst>
              </a:tr>
              <a:tr h="334416">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Finalize standard, guidance, and ground rules for resource concern teams.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West, Hedt, Herbert</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01/21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02/21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10836383"/>
                  </a:ext>
                </a:extLst>
              </a:tr>
              <a:tr h="334416">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Review state comments by resource concern</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 </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RC Teams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02/21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04/21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24427025"/>
                  </a:ext>
                </a:extLst>
              </a:tr>
              <a:tr h="505406">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Examine assessments for resource concerns to determine their adequacy, or need for more detailed assessments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RC Teams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04/21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05/21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93691314"/>
                  </a:ext>
                </a:extLst>
              </a:tr>
              <a:tr h="505406">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Review and update CART assessment document, resource concerns, and assessment criteria</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RC Teams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04/21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06/21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39943580"/>
                  </a:ext>
                </a:extLst>
              </a:tr>
              <a:tr h="505406">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Review and update narratives and practice points by resource concern components and land use</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RC Teams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05/21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08/21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6202921"/>
                  </a:ext>
                </a:extLst>
              </a:tr>
              <a:tr h="334416">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Complete entry of any new resource concern components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CAPP data steward</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08/21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08/21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1296983"/>
                  </a:ext>
                </a:extLst>
              </a:tr>
              <a:tr h="334416">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Complete entry of new/modified narratives and practice points in CPDES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CAPP data steward</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08/21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08/21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41744062"/>
                  </a:ext>
                </a:extLst>
              </a:tr>
              <a:tr h="334416">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Complete entry and update of assessment questions in CART</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CART Configuration Leader</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09/21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09/21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93569924"/>
                  </a:ext>
                </a:extLst>
              </a:tr>
              <a:tr h="163425">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Process repeats</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 </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a:effectLst/>
                          <a:latin typeface="Calibri" panose="020F0502020204030204" pitchFamily="34" charset="0"/>
                          <a:ea typeface="Calibri" panose="020F0502020204030204" pitchFamily="34" charset="0"/>
                          <a:cs typeface="Calibri" panose="020F0502020204030204" pitchFamily="34" charset="0"/>
                        </a:rPr>
                        <a:t>10/21</a:t>
                      </a:r>
                      <a:endParaRPr lang="en-US" sz="100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000" dirty="0">
                          <a:effectLst/>
                          <a:latin typeface="Calibri" panose="020F0502020204030204" pitchFamily="34" charset="0"/>
                          <a:ea typeface="Calibri" panose="020F0502020204030204" pitchFamily="34" charset="0"/>
                          <a:cs typeface="Calibri" panose="020F0502020204030204" pitchFamily="34" charset="0"/>
                        </a:rPr>
                        <a:t>9/22</a:t>
                      </a:r>
                      <a:endParaRPr lang="en-US" sz="1000" dirty="0">
                        <a:effectLst/>
                        <a:latin typeface="Calibri" panose="020F0502020204030204" pitchFamily="34" charset="0"/>
                        <a:ea typeface="Calibri" panose="020F0502020204030204" pitchFamily="34" charset="0"/>
                        <a:cs typeface="Times New Roman" panose="02020603050405020304" pitchFamily="18" charset="0"/>
                      </a:endParaRPr>
                    </a:p>
                  </a:txBody>
                  <a:tcPr marL="65370" marR="6537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6937546"/>
                  </a:ext>
                </a:extLst>
              </a:tr>
            </a:tbl>
          </a:graphicData>
        </a:graphic>
      </p:graphicFrame>
      <p:sp>
        <p:nvSpPr>
          <p:cNvPr id="4" name="Text Placeholder 3">
            <a:extLst>
              <a:ext uri="{FF2B5EF4-FFF2-40B4-BE49-F238E27FC236}">
                <a16:creationId xmlns:a16="http://schemas.microsoft.com/office/drawing/2014/main" id="{18B221C6-E28E-4C5F-91C6-C7AE49FB95CC}"/>
              </a:ext>
            </a:extLst>
          </p:cNvPr>
          <p:cNvSpPr>
            <a:spLocks noGrp="1"/>
          </p:cNvSpPr>
          <p:nvPr>
            <p:ph type="body" sz="quarter" idx="10"/>
          </p:nvPr>
        </p:nvSpPr>
        <p:spPr/>
        <p:txBody>
          <a:bodyPr/>
          <a:lstStyle/>
          <a:p>
            <a:endParaRPr lang="en-US"/>
          </a:p>
        </p:txBody>
      </p:sp>
      <p:sp>
        <p:nvSpPr>
          <p:cNvPr id="5" name="Text Placeholder 4">
            <a:extLst>
              <a:ext uri="{FF2B5EF4-FFF2-40B4-BE49-F238E27FC236}">
                <a16:creationId xmlns:a16="http://schemas.microsoft.com/office/drawing/2014/main" id="{EDCA862F-6877-4262-890B-61B98D97A700}"/>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2717415477"/>
      </p:ext>
    </p:extLst>
  </p:cSld>
  <p:clrMapOvr>
    <a:masterClrMapping/>
  </p:clrMapOvr>
</p:sld>
</file>

<file path=ppt/theme/theme1.xml><?xml version="1.0" encoding="utf-8"?>
<a:theme xmlns:a="http://schemas.openxmlformats.org/drawingml/2006/main" name="Office Theme">
  <a:themeElements>
    <a:clrScheme name="Custom 4">
      <a:dk1>
        <a:sysClr val="windowText" lastClr="000000"/>
      </a:dk1>
      <a:lt1>
        <a:sysClr val="window" lastClr="FFFFFF"/>
      </a:lt1>
      <a:dk2>
        <a:srgbClr val="1F497D"/>
      </a:dk2>
      <a:lt2>
        <a:srgbClr val="EEECE1"/>
      </a:lt2>
      <a:accent1>
        <a:srgbClr val="139AB2"/>
      </a:accent1>
      <a:accent2>
        <a:srgbClr val="78BA22"/>
      </a:accent2>
      <a:accent3>
        <a:srgbClr val="FEC210"/>
      </a:accent3>
      <a:accent4>
        <a:srgbClr val="72A931"/>
      </a:accent4>
      <a:accent5>
        <a:srgbClr val="6989A6"/>
      </a:accent5>
      <a:accent6>
        <a:srgbClr val="4E667B"/>
      </a:accent6>
      <a:hlink>
        <a:srgbClr val="139AB2"/>
      </a:hlink>
      <a:folHlink>
        <a:srgbClr val="10889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RCS-PPT Template Nov 2016" id="{C1ED21A8-57FC-47E7-B472-FB6C7FB1CC69}" vid="{6E7C0369-5D8C-4720-82B1-37D21F0630E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NRCS-PPT Template Nov 2016</Template>
  <TotalTime>27</TotalTime>
  <Words>724</Words>
  <Application>Microsoft Office PowerPoint</Application>
  <PresentationFormat>On-screen Show (4:3)</PresentationFormat>
  <Paragraphs>98</Paragraphs>
  <Slides>10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Courier New</vt:lpstr>
      <vt:lpstr>Symbol</vt:lpstr>
      <vt:lpstr>Wingdings</vt:lpstr>
      <vt:lpstr>Office Theme</vt:lpstr>
      <vt:lpstr>Resource Concern Assessment Development Teams Welcome</vt:lpstr>
      <vt:lpstr>Welcome and Team Charge</vt:lpstr>
      <vt:lpstr>Teams Charge</vt:lpstr>
      <vt:lpstr>Teams Charge</vt:lpstr>
      <vt:lpstr>Team Structure</vt:lpstr>
      <vt:lpstr>Goals</vt:lpstr>
      <vt:lpstr>Goals</vt:lpstr>
      <vt:lpstr>Miscellany</vt:lpstr>
      <vt:lpstr>Timelines FY21</vt:lpstr>
      <vt:lpstr>PowerPoint Presentation</vt:lpstr>
    </vt:vector>
  </TitlesOfParts>
  <Company>ketchum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Sheley, Casey - FPAC-NRCS, Portland, OR</dc:creator>
  <cp:lastModifiedBy>Sheley, Casey - FPAC-NRCS, Portland, OR</cp:lastModifiedBy>
  <cp:revision>5</cp:revision>
  <dcterms:created xsi:type="dcterms:W3CDTF">2021-03-11T14:28:38Z</dcterms:created>
  <dcterms:modified xsi:type="dcterms:W3CDTF">2021-03-11T14:55:47Z</dcterms:modified>
</cp:coreProperties>
</file>

<file path=docProps/thumbnail.jpeg>
</file>